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92" r:id="rId2"/>
    <p:sldId id="257" r:id="rId3"/>
    <p:sldId id="277" r:id="rId4"/>
    <p:sldId id="289" r:id="rId5"/>
    <p:sldId id="291" r:id="rId6"/>
    <p:sldId id="276" r:id="rId7"/>
    <p:sldId id="340" r:id="rId8"/>
    <p:sldId id="341" r:id="rId9"/>
    <p:sldId id="342" r:id="rId10"/>
    <p:sldId id="294" r:id="rId11"/>
    <p:sldId id="258" r:id="rId12"/>
    <p:sldId id="259" r:id="rId13"/>
    <p:sldId id="262" r:id="rId14"/>
    <p:sldId id="261" r:id="rId15"/>
    <p:sldId id="279" r:id="rId16"/>
    <p:sldId id="263" r:id="rId17"/>
    <p:sldId id="265" r:id="rId18"/>
    <p:sldId id="264" r:id="rId19"/>
    <p:sldId id="350" r:id="rId20"/>
    <p:sldId id="351" r:id="rId21"/>
    <p:sldId id="354" r:id="rId22"/>
    <p:sldId id="352" r:id="rId23"/>
    <p:sldId id="353" r:id="rId24"/>
    <p:sldId id="349" r:id="rId25"/>
    <p:sldId id="282" r:id="rId26"/>
    <p:sldId id="283" r:id="rId27"/>
    <p:sldId id="307" r:id="rId28"/>
    <p:sldId id="284" r:id="rId29"/>
    <p:sldId id="285" r:id="rId30"/>
    <p:sldId id="309" r:id="rId31"/>
    <p:sldId id="286" r:id="rId32"/>
    <p:sldId id="287" r:id="rId33"/>
    <p:sldId id="333" r:id="rId34"/>
    <p:sldId id="314" r:id="rId35"/>
    <p:sldId id="315" r:id="rId36"/>
    <p:sldId id="334" r:id="rId37"/>
    <p:sldId id="344" r:id="rId38"/>
    <p:sldId id="281" r:id="rId39"/>
    <p:sldId id="348" r:id="rId40"/>
    <p:sldId id="346" r:id="rId41"/>
    <p:sldId id="331" r:id="rId42"/>
    <p:sldId id="318" r:id="rId43"/>
    <p:sldId id="319" r:id="rId44"/>
    <p:sldId id="320" r:id="rId45"/>
    <p:sldId id="305" r:id="rId46"/>
    <p:sldId id="296" r:id="rId47"/>
    <p:sldId id="301" r:id="rId48"/>
    <p:sldId id="302" r:id="rId49"/>
    <p:sldId id="303" r:id="rId50"/>
    <p:sldId id="304" r:id="rId51"/>
    <p:sldId id="336" r:id="rId52"/>
    <p:sldId id="337" r:id="rId53"/>
    <p:sldId id="338" r:id="rId54"/>
    <p:sldId id="339" r:id="rId55"/>
    <p:sldId id="310" r:id="rId56"/>
    <p:sldId id="288" r:id="rId57"/>
    <p:sldId id="332" r:id="rId58"/>
    <p:sldId id="311" r:id="rId59"/>
    <p:sldId id="316" r:id="rId60"/>
    <p:sldId id="317" r:id="rId61"/>
    <p:sldId id="321" r:id="rId62"/>
    <p:sldId id="322" r:id="rId63"/>
    <p:sldId id="323" r:id="rId64"/>
    <p:sldId id="325" r:id="rId65"/>
    <p:sldId id="324" r:id="rId66"/>
    <p:sldId id="327" r:id="rId67"/>
    <p:sldId id="328" r:id="rId68"/>
    <p:sldId id="329" r:id="rId69"/>
    <p:sldId id="33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84" d="100"/>
          <a:sy n="84" d="100"/>
        </p:scale>
        <p:origin x="1434" y="9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39</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we work closely with the oversight boards to</a:t>
            </a:r>
            <a:r>
              <a:rPr lang="en-US" baseline="0" dirty="0" smtClean="0"/>
              <a:t> maintain compliance &amp; </a:t>
            </a:r>
            <a:r>
              <a:rPr lang="en-US" baseline="0" dirty="0" smtClean="0"/>
              <a:t>improve </a:t>
            </a:r>
            <a:r>
              <a:rPr lang="en-US" baseline="0" dirty="0" smtClean="0"/>
              <a:t>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25</a:t>
            </a:fld>
            <a:endParaRPr lang="en-US"/>
          </a:p>
        </p:txBody>
      </p:sp>
    </p:spTree>
    <p:extLst>
      <p:ext uri="{BB962C8B-B14F-4D97-AF65-F5344CB8AC3E}">
        <p14:creationId xmlns:p14="http://schemas.microsoft.com/office/powerpoint/2010/main" val="372646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5.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project-emerse.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45.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David </a:t>
            </a:r>
            <a:r>
              <a:rPr lang="en-US" sz="2200" dirty="0"/>
              <a:t>Bard, </a:t>
            </a:r>
            <a:r>
              <a:rPr lang="en-US" sz="2200" dirty="0" smtClean="0"/>
              <a:t>PhD</a:t>
            </a:r>
          </a:p>
          <a:p>
            <a:r>
              <a:rPr lang="en-US" sz="2200" dirty="0" smtClean="0"/>
              <a:t>William Beasley, PhD</a:t>
            </a:r>
          </a:p>
          <a:p>
            <a:r>
              <a:rPr lang="en-US" sz="2200" dirty="0" smtClean="0"/>
              <a:t>Ashley Thumann, MHA</a:t>
            </a:r>
            <a:endParaRPr lang="en-US" sz="2200" dirty="0"/>
          </a:p>
          <a:p>
            <a:r>
              <a:rPr lang="en-US" sz="2200" dirty="0"/>
              <a:t>University of Oklahoma HSC</a:t>
            </a:r>
          </a:p>
          <a:p>
            <a:r>
              <a:rPr lang="en-US" sz="2200" dirty="0"/>
              <a:t>Biomedical &amp; Behavioral Methodology </a:t>
            </a:r>
            <a:r>
              <a:rPr lang="en-US" sz="2200" dirty="0" smtClean="0"/>
              <a:t>Core</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a:t>
            </a:r>
            <a:r>
              <a:rPr lang="en-US" smtClean="0"/>
              <a:t>tight focus;</a:t>
            </a:r>
            <a:br>
              <a:rPr lang="en-US" smtClean="0"/>
            </a:br>
            <a:r>
              <a:rPr lang="en-US" smtClean="0"/>
              <a:t>	a </a:t>
            </a:r>
            <a:r>
              <a:rPr lang="en-US" dirty="0" smtClean="0"/>
              <a:t>human can review the ~6 patients </a:t>
            </a:r>
            <a:r>
              <a:rPr lang="en-US" smtClean="0"/>
              <a:t>each morning</a:t>
            </a:r>
            <a:endParaRPr lang="en-US" dirty="0" smtClean="0"/>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t>Part </a:t>
            </a:r>
            <a:r>
              <a:rPr lang="en-US" sz="2800" dirty="0"/>
              <a:t>of the Oklahoma 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endParaRPr lang="en-US" sz="2800" dirty="0"/>
          </a:p>
          <a:p>
            <a:endParaRPr lang="en-US" sz="2800" dirty="0" smtClean="0"/>
          </a:p>
          <a:p>
            <a:r>
              <a:rPr lang="en-US" sz="2800" dirty="0" smtClean="0"/>
              <a:t>Enrollment </a:t>
            </a:r>
            <a:r>
              <a:rPr lang="en-US" sz="2800" dirty="0"/>
              <a:t>Criteria: </a:t>
            </a:r>
            <a:endParaRPr lang="en-US" sz="2800" dirty="0" smtClean="0"/>
          </a:p>
          <a:p>
            <a:pPr marL="457200" lvl="1" indent="0">
              <a:buNone/>
            </a:pPr>
            <a:r>
              <a:rPr lang="en-US" sz="2400" dirty="0" smtClean="0"/>
              <a:t>child </a:t>
            </a:r>
            <a:r>
              <a:rPr lang="en-US" sz="2400" dirty="0" smtClean="0"/>
              <a:t>ages </a:t>
            </a:r>
            <a:r>
              <a:rPr lang="en-US" dirty="0" smtClean="0"/>
              <a:t>6</a:t>
            </a:r>
            <a:r>
              <a:rPr lang="en-US" sz="2400" dirty="0" smtClean="0"/>
              <a:t> – </a:t>
            </a:r>
            <a:r>
              <a:rPr lang="en-US" sz="2400" dirty="0" smtClean="0"/>
              <a:t>17; diagnosis </a:t>
            </a:r>
            <a:r>
              <a:rPr lang="en-US" sz="2400" dirty="0" smtClean="0"/>
              <a:t>of </a:t>
            </a:r>
            <a:r>
              <a:rPr lang="en-US" sz="2400" dirty="0" smtClean="0"/>
              <a:t>asthma; documentation </a:t>
            </a:r>
            <a:r>
              <a:rPr lang="en-US" sz="2400" dirty="0" smtClean="0"/>
              <a:t>of </a:t>
            </a:r>
            <a:r>
              <a:rPr lang="en-US" sz="2400" dirty="0" smtClean="0"/>
              <a:t>obesity; </a:t>
            </a:r>
            <a:br>
              <a:rPr lang="en-US" sz="2400" dirty="0" smtClean="0"/>
            </a:br>
            <a:r>
              <a:rPr lang="en-US" sz="2400" dirty="0" smtClean="0"/>
              <a:t>meet </a:t>
            </a:r>
            <a:r>
              <a:rPr lang="en-US" sz="2400" dirty="0" smtClean="0"/>
              <a:t>additional inclusion criteria such as ‘an ability to swallow pills’. </a:t>
            </a:r>
            <a:endParaRPr lang="en-US" sz="2400" dirty="0" smtClean="0"/>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t>Change </a:t>
            </a:r>
            <a:r>
              <a:rPr lang="en-US" sz="2000" dirty="0"/>
              <a:t>in </a:t>
            </a:r>
            <a:r>
              <a:rPr lang="en-US" sz="2000" dirty="0" smtClean="0"/>
              <a:t>HgbA1c </a:t>
            </a:r>
            <a:r>
              <a:rPr lang="en-US" sz="2000" dirty="0"/>
              <a:t>from s</a:t>
            </a:r>
            <a:r>
              <a:rPr lang="en-US" sz="2000" dirty="0" smtClean="0"/>
              <a:t>tart </a:t>
            </a:r>
            <a:r>
              <a:rPr lang="en-US" sz="2000" dirty="0"/>
              <a:t>date up to 5 years of </a:t>
            </a:r>
            <a:r>
              <a:rPr lang="en-US" sz="2000" dirty="0" smtClean="0"/>
              <a:t>follow-up</a:t>
            </a:r>
          </a:p>
          <a:p>
            <a:pPr lvl="1"/>
            <a:r>
              <a:rPr lang="en-US" sz="2000" dirty="0" smtClean="0"/>
              <a:t>Time </a:t>
            </a:r>
            <a:r>
              <a:rPr lang="en-US" sz="2000" dirty="0"/>
              <a:t>to patient-specific </a:t>
            </a:r>
            <a:r>
              <a:rPr lang="en-US" sz="2000" dirty="0" smtClean="0"/>
              <a:t>HgbA1c goal</a:t>
            </a:r>
          </a:p>
          <a:p>
            <a:pPr lvl="1"/>
            <a:r>
              <a:rPr lang="en-US" sz="2000" dirty="0"/>
              <a:t>D</a:t>
            </a:r>
            <a:r>
              <a:rPr lang="en-US" sz="2000" dirty="0" smtClean="0"/>
              <a:t>uration </a:t>
            </a:r>
            <a:r>
              <a:rPr lang="en-US" sz="2000" dirty="0"/>
              <a:t>of </a:t>
            </a:r>
            <a:r>
              <a:rPr lang="en-US" sz="2000" dirty="0" smtClean="0"/>
              <a:t>HgbA1c </a:t>
            </a:r>
            <a:r>
              <a:rPr lang="en-US" sz="2000" dirty="0"/>
              <a:t>at or below patient-specific goal from initial attainment of goal until loss of </a:t>
            </a:r>
            <a:r>
              <a:rPr lang="en-US" sz="2000" dirty="0" smtClean="0"/>
              <a:t>goal</a:t>
            </a:r>
          </a:p>
          <a:p>
            <a:pPr lvl="1"/>
            <a:r>
              <a:rPr lang="en-US" sz="2000" dirty="0"/>
              <a:t>P</a:t>
            </a:r>
            <a:r>
              <a:rPr lang="en-US" sz="2000" dirty="0" smtClean="0"/>
              <a:t>ercentage </a:t>
            </a:r>
            <a:r>
              <a:rPr lang="en-US" sz="2000" dirty="0"/>
              <a:t>of time at which </a:t>
            </a:r>
            <a:r>
              <a:rPr lang="en-US" sz="2000" dirty="0" smtClean="0"/>
              <a:t>HgbA1c </a:t>
            </a:r>
            <a:r>
              <a:rPr lang="en-US" sz="2000" dirty="0"/>
              <a:t>is at or below patient-specific </a:t>
            </a:r>
            <a:r>
              <a:rPr lang="en-US" sz="2000" dirty="0" smtClean="0"/>
              <a:t>goal</a:t>
            </a:r>
          </a:p>
          <a:p>
            <a:pPr lvl="1"/>
            <a:r>
              <a:rPr lang="en-US" sz="2000" dirty="0"/>
              <a:t>Y</a:t>
            </a:r>
            <a:r>
              <a:rPr lang="en-US" sz="2000" dirty="0" smtClean="0"/>
              <a:t>early </a:t>
            </a:r>
            <a:r>
              <a:rPr lang="en-US" sz="2000" dirty="0"/>
              <a:t>completion of select components of the comprehensive diabetes medical </a:t>
            </a:r>
            <a:r>
              <a:rPr lang="en-US" sz="2000" dirty="0" smtClean="0"/>
              <a:t>evaluation</a:t>
            </a:r>
          </a:p>
          <a:p>
            <a:pPr lvl="1"/>
            <a:r>
              <a:rPr lang="en-US" sz="2100" dirty="0"/>
              <a:t>Included patients will be followed for a 5-year period. </a:t>
            </a:r>
          </a:p>
          <a:p>
            <a:endParaRPr lang="en-US" sz="2700" dirty="0" smtClean="0"/>
          </a:p>
          <a:p>
            <a:r>
              <a:rPr lang="en-US" sz="2700" dirty="0" smtClean="0"/>
              <a:t>Enrollment </a:t>
            </a:r>
            <a:r>
              <a:rPr lang="en-US" sz="2700" dirty="0"/>
              <a:t>Criteria: </a:t>
            </a:r>
            <a:endParaRPr lang="en-US" sz="2700" dirty="0" smtClean="0"/>
          </a:p>
          <a:p>
            <a:pPr lvl="1"/>
            <a:r>
              <a:rPr lang="en-US" sz="2300" dirty="0" smtClean="0"/>
              <a:t>Patients ages 18 years or greater</a:t>
            </a:r>
          </a:p>
          <a:p>
            <a:pPr lvl="1"/>
            <a:r>
              <a:rPr lang="en-US" sz="2300" dirty="0" smtClean="0"/>
              <a:t>Initial appointment for management of Type II DM between 1-1-2008 and 12-31-2011</a:t>
            </a:r>
          </a:p>
          <a:p>
            <a:pPr lvl="1"/>
            <a:r>
              <a:rPr lang="en-US" sz="2300" dirty="0" smtClean="0"/>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854825" y="1770611"/>
            <a:ext cx="10515600" cy="4564294"/>
          </a:xfrm>
        </p:spPr>
        <p:txBody>
          <a:bodyPr/>
          <a:lstStyle/>
          <a:p>
            <a:r>
              <a:rPr lang="en-US" dirty="0" smtClean="0"/>
              <a:t>For each cohort, the following datasets were provided using 4 main-stem sources:</a:t>
            </a:r>
          </a:p>
          <a:p>
            <a:pPr lvl="1"/>
            <a:r>
              <a:rPr lang="en-US" dirty="0" smtClean="0"/>
              <a:t>A list of included patients and relevant demographics</a:t>
            </a:r>
          </a:p>
          <a:p>
            <a:pPr lvl="1"/>
            <a:r>
              <a:rPr lang="en-US" dirty="0" smtClean="0"/>
              <a:t>Unique 5-year study period triggered by initial Type II DM management</a:t>
            </a:r>
          </a:p>
          <a:p>
            <a:pPr lvl="1"/>
            <a:r>
              <a:rPr lang="en-US" dirty="0" smtClean="0"/>
              <a:t>A comprehensive appointment history</a:t>
            </a:r>
          </a:p>
          <a:p>
            <a:pPr lvl="1"/>
            <a:r>
              <a:rPr lang="en-US" dirty="0" smtClean="0"/>
              <a:t>Active diagnoses</a:t>
            </a:r>
          </a:p>
          <a:p>
            <a:pPr lvl="1"/>
            <a:r>
              <a:rPr lang="en-US" dirty="0" smtClean="0"/>
              <a:t>Active medications</a:t>
            </a:r>
          </a:p>
          <a:p>
            <a:pPr lvl="1"/>
            <a:r>
              <a:rPr lang="en-US" dirty="0" smtClean="0"/>
              <a:t>Clinical outcomes to include HbgA1c, blood pressure, diabetic eye and foot exams, influenza and pneumococcal vaccines, lipid profile, and nephropathy</a:t>
            </a:r>
          </a:p>
          <a:p>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i="1" dirty="0">
                <a:solidFill>
                  <a:srgbClr val="0070C0"/>
                </a:solidFill>
              </a:rPr>
              <a:t>HSC DATA TYPES</a:t>
            </a:r>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28600" lvl="1">
              <a:spcBef>
                <a:spcPts val="1000"/>
              </a:spcBef>
            </a:pPr>
            <a:r>
              <a:rPr lang="en-US" sz="2800" dirty="0"/>
              <a:t>Employee Data</a:t>
            </a:r>
          </a:p>
          <a:p>
            <a:pPr marL="228600" lvl="1">
              <a:spcBef>
                <a:spcPts val="1000"/>
              </a:spcBef>
            </a:pPr>
            <a:r>
              <a:rPr lang="en-US" sz="2800" dirty="0"/>
              <a:t>Administrative Cost Data</a:t>
            </a:r>
          </a:p>
          <a:p>
            <a:pPr marL="228600" lvl="1">
              <a:spcBef>
                <a:spcPts val="1000"/>
              </a:spcBef>
            </a:pPr>
            <a:r>
              <a:rPr lang="en-US" sz="2800" dirty="0"/>
              <a:t>Student Data</a:t>
            </a:r>
          </a:p>
        </p:txBody>
      </p:sp>
      <p:sp>
        <p:nvSpPr>
          <p:cNvPr id="4" name="Flowchart: Connector 3"/>
          <p:cNvSpPr/>
          <p:nvPr/>
        </p:nvSpPr>
        <p:spPr>
          <a:xfrm>
            <a:off x="7818896" y="2603714"/>
            <a:ext cx="2642461" cy="2262753"/>
          </a:xfrm>
          <a:prstGeom prst="flowChartConnector">
            <a:avLst/>
          </a:prstGeom>
          <a:solidFill>
            <a:schemeClr val="bg1">
              <a:lumMod val="85000"/>
            </a:schemeClr>
          </a:solidFill>
          <a:ln>
            <a:solidFill>
              <a:schemeClr val="bg1">
                <a:lumMod val="85000"/>
                <a:alpha val="12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TYPES</a:t>
            </a:r>
            <a:endParaRPr lang="en-US" sz="2400" dirty="0">
              <a:solidFill>
                <a:schemeClr val="tx1"/>
              </a:solidFill>
            </a:endParaRPr>
          </a:p>
        </p:txBody>
      </p:sp>
      <p:sp>
        <p:nvSpPr>
          <p:cNvPr id="8" name="Flowchart: Connector 7"/>
          <p:cNvSpPr/>
          <p:nvPr/>
        </p:nvSpPr>
        <p:spPr>
          <a:xfrm>
            <a:off x="6775183" y="2744258"/>
            <a:ext cx="1263112" cy="1100380"/>
          </a:xfrm>
          <a:prstGeom prst="flowChartConnector">
            <a:avLst/>
          </a:prstGeom>
          <a:solidFill>
            <a:srgbClr val="F0F5B1"/>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Linked Data</a:t>
            </a:r>
            <a:endParaRPr lang="en-US" sz="1200" dirty="0">
              <a:solidFill>
                <a:schemeClr val="tx1"/>
              </a:solidFill>
            </a:endParaRPr>
          </a:p>
        </p:txBody>
      </p:sp>
      <p:sp>
        <p:nvSpPr>
          <p:cNvPr id="9" name="Flowchart: Connector 8"/>
          <p:cNvSpPr/>
          <p:nvPr/>
        </p:nvSpPr>
        <p:spPr>
          <a:xfrm>
            <a:off x="6871562" y="3823063"/>
            <a:ext cx="1263112" cy="1100380"/>
          </a:xfrm>
          <a:prstGeom prst="flowChartConnector">
            <a:avLst/>
          </a:prstGeom>
          <a:solidFill>
            <a:srgbClr val="D9EBAB"/>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Event Data</a:t>
            </a:r>
            <a:endParaRPr lang="en-US" sz="1200" dirty="0">
              <a:solidFill>
                <a:schemeClr val="tx1"/>
              </a:solidFill>
            </a:endParaRPr>
          </a:p>
        </p:txBody>
      </p:sp>
      <p:sp>
        <p:nvSpPr>
          <p:cNvPr id="10" name="Flowchart: Connector 9"/>
          <p:cNvSpPr/>
          <p:nvPr/>
        </p:nvSpPr>
        <p:spPr>
          <a:xfrm>
            <a:off x="7743342" y="4585421"/>
            <a:ext cx="1263112" cy="1100380"/>
          </a:xfrm>
          <a:prstGeom prst="flowChartConnector">
            <a:avLst/>
          </a:prstGeom>
          <a:solidFill>
            <a:srgbClr val="C1F2B4"/>
          </a:solidFill>
          <a:ln>
            <a:solidFill>
              <a:srgbClr val="C1F2B4">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p:nvPr/>
        </p:nvSpPr>
        <p:spPr>
          <a:xfrm>
            <a:off x="8917016" y="4711740"/>
            <a:ext cx="1263112" cy="1100380"/>
          </a:xfrm>
          <a:prstGeom prst="flowChartConnector">
            <a:avLst/>
          </a:prstGeom>
          <a:solidFill>
            <a:srgbClr val="95EF91"/>
          </a:solidFill>
          <a:ln>
            <a:solidFill>
              <a:srgbClr val="95EF91">
                <a:alpha val="11765"/>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9774910" y="2071412"/>
            <a:ext cx="1263112" cy="1100380"/>
          </a:xfrm>
          <a:prstGeom prst="flowChartConnector">
            <a:avLst/>
          </a:prstGeom>
          <a:solidFill>
            <a:srgbClr val="A8EDF6"/>
          </a:solidFill>
          <a:ln>
            <a:solidFill>
              <a:srgbClr val="A8EDF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9891146" y="4035231"/>
            <a:ext cx="1263112" cy="1100380"/>
          </a:xfrm>
          <a:prstGeom prst="flowChartConnector">
            <a:avLst/>
          </a:prstGeom>
          <a:solidFill>
            <a:srgbClr val="5CB886"/>
          </a:solidFill>
          <a:ln>
            <a:solidFill>
              <a:srgbClr val="5CB88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346165" y="3008301"/>
            <a:ext cx="1263112" cy="1100380"/>
          </a:xfrm>
          <a:prstGeom prst="flowChartConnector">
            <a:avLst/>
          </a:prstGeom>
          <a:solidFill>
            <a:srgbClr val="C1FBF8"/>
          </a:solidFill>
          <a:ln>
            <a:solidFill>
              <a:srgbClr val="C1FBF8">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735232" y="1634848"/>
            <a:ext cx="1263112" cy="1100380"/>
          </a:xfrm>
          <a:prstGeom prst="flowChartConnector">
            <a:avLst/>
          </a:prstGeom>
          <a:solidFill>
            <a:srgbClr val="4DDFE3"/>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Structured Data</a:t>
            </a:r>
            <a:endParaRPr lang="en-US" sz="1000" dirty="0">
              <a:solidFill>
                <a:schemeClr val="tx1"/>
              </a:solidFill>
            </a:endParaRPr>
          </a:p>
        </p:txBody>
      </p:sp>
      <p:sp>
        <p:nvSpPr>
          <p:cNvPr id="16" name="Flowchart: Connector 15"/>
          <p:cNvSpPr/>
          <p:nvPr/>
        </p:nvSpPr>
        <p:spPr>
          <a:xfrm>
            <a:off x="7538798" y="1907921"/>
            <a:ext cx="1263112" cy="1100380"/>
          </a:xfrm>
          <a:prstGeom prst="flowChartConnector">
            <a:avLst/>
          </a:prstGeom>
          <a:solidFill>
            <a:srgbClr val="FEFEEC"/>
          </a:solidFill>
          <a:ln>
            <a:solidFill>
              <a:srgbClr val="FEFEEC">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Unstructured Data</a:t>
            </a:r>
            <a:endParaRPr lang="en-US" sz="1000" dirty="0">
              <a:solidFill>
                <a:schemeClr val="tx1"/>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t>all-cause </a:t>
            </a:r>
            <a:r>
              <a:rPr lang="en-US" dirty="0"/>
              <a:t>hospital admissions 1 year pre- and post-transitions of care clinic intervention</a:t>
            </a:r>
          </a:p>
          <a:p>
            <a:pPr lvl="1"/>
            <a:r>
              <a:rPr lang="en-US" dirty="0" smtClean="0"/>
              <a:t>30-day </a:t>
            </a:r>
            <a:r>
              <a:rPr lang="en-US" dirty="0"/>
              <a:t>all-cause readmissions pre- and post-transitions of care clinic intervention</a:t>
            </a:r>
          </a:p>
          <a:p>
            <a:pPr lvl="1"/>
            <a:r>
              <a:rPr lang="en-US" dirty="0" smtClean="0"/>
              <a:t>all-cause </a:t>
            </a:r>
            <a:r>
              <a:rPr lang="en-US" dirty="0"/>
              <a:t>emergency department (ED) utilization 1 year pre- and post-transitions of care </a:t>
            </a:r>
            <a:r>
              <a:rPr lang="en-US" dirty="0" smtClean="0"/>
              <a:t>clinic intervention</a:t>
            </a:r>
            <a:endParaRPr lang="en-US" dirty="0"/>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t>Enrollment criteria: </a:t>
            </a:r>
          </a:p>
          <a:p>
            <a:pPr lvl="1"/>
            <a:r>
              <a:rPr lang="en-US" dirty="0" smtClean="0"/>
              <a:t>All patients, ages 18 and older</a:t>
            </a:r>
          </a:p>
          <a:p>
            <a:pPr lvl="1"/>
            <a:r>
              <a:rPr lang="en-US" dirty="0" smtClean="0"/>
              <a:t>Transition </a:t>
            </a:r>
            <a:r>
              <a:rPr lang="en-US" dirty="0"/>
              <a:t>of </a:t>
            </a:r>
            <a:r>
              <a:rPr lang="en-US" dirty="0" smtClean="0"/>
              <a:t>Care (</a:t>
            </a:r>
            <a:r>
              <a:rPr lang="en-US" dirty="0" err="1" smtClean="0"/>
              <a:t>ToC</a:t>
            </a:r>
            <a:r>
              <a:rPr lang="en-US" dirty="0" smtClean="0"/>
              <a:t>) Clinic patient between </a:t>
            </a:r>
            <a:r>
              <a:rPr lang="en-US" dirty="0"/>
              <a:t>June 12, 2017 and January 12, </a:t>
            </a:r>
            <a:r>
              <a:rPr lang="en-US" dirty="0" smtClean="0"/>
              <a:t>2018. </a:t>
            </a:r>
            <a:endParaRPr lang="en-US" sz="2400" dirty="0"/>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a:t>
            </a:r>
            <a:r>
              <a:rPr lang="en-US" dirty="0" smtClean="0"/>
              <a:t>patient’s </a:t>
            </a:r>
            <a:r>
              <a:rPr lang="en-US" dirty="0"/>
              <a:t>initial </a:t>
            </a:r>
            <a:r>
              <a:rPr lang="en-US" dirty="0" err="1" smtClean="0"/>
              <a:t>ToC</a:t>
            </a:r>
            <a:r>
              <a:rPr lang="en-US" dirty="0" smtClean="0"/>
              <a:t> visit in comparison to the </a:t>
            </a:r>
            <a:r>
              <a:rPr lang="en-US" dirty="0" smtClean="0"/>
              <a:t>same </a:t>
            </a:r>
            <a:r>
              <a:rPr lang="en-US" dirty="0" smtClean="0"/>
              <a:t>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t>Demographic variables</a:t>
            </a:r>
            <a:r>
              <a:rPr lang="en-US" dirty="0" smtClean="0"/>
              <a:t>: inpatient and outpatient medical record number, patient name, account number, date of birth, gender, race, ethnicity, insurance, and zip code</a:t>
            </a:r>
          </a:p>
          <a:p>
            <a:r>
              <a:rPr lang="en-US" i="1" dirty="0" smtClean="0"/>
              <a:t>Inpatient variables</a:t>
            </a:r>
            <a:r>
              <a:rPr lang="en-US" dirty="0" smtClean="0"/>
              <a:t>: date of admission, date of discharge, length of stay, discharge diagnoses (1-50), DRG, place of service, charges, payments</a:t>
            </a:r>
          </a:p>
          <a:p>
            <a:r>
              <a:rPr lang="en-US" i="1" dirty="0" smtClean="0"/>
              <a:t>Outpatient variables</a:t>
            </a:r>
            <a:r>
              <a:rPr lang="en-US" dirty="0" smtClean="0"/>
              <a:t>: </a:t>
            </a:r>
          </a:p>
          <a:p>
            <a:pPr lvl="1"/>
            <a:r>
              <a:rPr lang="en-US" dirty="0" smtClean="0"/>
              <a:t>Appointments: date and time, type, reason, provider, duration, status</a:t>
            </a:r>
          </a:p>
          <a:p>
            <a:pPr lvl="1"/>
            <a:r>
              <a:rPr lang="en-US" dirty="0" smtClean="0"/>
              <a:t>Medications: medication name, generic name, start date, stop date</a:t>
            </a:r>
          </a:p>
          <a:p>
            <a:pPr lvl="1"/>
            <a:r>
              <a:rPr lang="en-US" dirty="0" smtClean="0"/>
              <a:t>Diagnoses: ICD code, code description, start date, stop date</a:t>
            </a:r>
          </a:p>
          <a:p>
            <a:pPr lvl="1"/>
            <a:r>
              <a:rPr lang="en-US" dirty="0" smtClean="0"/>
              <a:t>Invoices: invoice number, location of care, provider name, charge, payments, diagnoses, </a:t>
            </a:r>
            <a:r>
              <a:rPr lang="en-US" dirty="0" err="1" smtClean="0"/>
              <a:t>cpt</a:t>
            </a:r>
            <a:r>
              <a:rPr lang="en-US" dirty="0" smtClean="0"/>
              <a:t> codes</a:t>
            </a:r>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p:txBody>
          <a:bodyPr>
            <a:normAutofit lnSpcReduction="10000"/>
          </a:bodyPr>
          <a:lstStyle/>
          <a:p>
            <a:r>
              <a:rPr lang="en-US" dirty="0"/>
              <a:t>These required most comprehensive collection of data from wide variety of </a:t>
            </a:r>
            <a:r>
              <a:rPr lang="en-US" dirty="0" smtClean="0"/>
              <a:t>sources</a:t>
            </a:r>
          </a:p>
          <a:p>
            <a:endParaRPr lang="en-US" dirty="0"/>
          </a:p>
          <a:p>
            <a:pPr lvl="1"/>
            <a:r>
              <a:rPr lang="en-US" dirty="0" smtClean="0"/>
              <a:t>Centricity </a:t>
            </a:r>
            <a:r>
              <a:rPr lang="en-US" dirty="0"/>
              <a:t>EMR, Centricity Business (registration, scheduling, billing), MEDITECH EMR, MEDITECH Business (billing) </a:t>
            </a:r>
            <a:endParaRPr lang="en-US" dirty="0" smtClean="0"/>
          </a:p>
          <a:p>
            <a:pPr lvl="2"/>
            <a:r>
              <a:rPr lang="en-US" dirty="0"/>
              <a:t>Would have required enormous time and effort to collect and aggregate manually </a:t>
            </a:r>
            <a:endParaRPr lang="en-US" dirty="0" smtClean="0"/>
          </a:p>
          <a:p>
            <a:pPr lvl="2"/>
            <a:endParaRPr lang="en-US" dirty="0"/>
          </a:p>
          <a:p>
            <a:pPr lvl="1"/>
            <a:r>
              <a:rPr lang="en-US" dirty="0"/>
              <a:t>Clinical outcomes were tricky</a:t>
            </a:r>
          </a:p>
          <a:p>
            <a:pPr lvl="2"/>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2"/>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81" y="2726412"/>
            <a:ext cx="11827509" cy="3815141"/>
          </a:xfrm>
          <a:prstGeom prst="rect">
            <a:avLst/>
          </a:prstGeom>
          <a:ln>
            <a:solidFill>
              <a:schemeClr val="tx1"/>
            </a:solidFill>
          </a:ln>
        </p:spPr>
      </p:pic>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fontScale="92500" lnSpcReduction="20000"/>
          </a:bodyPr>
          <a:lstStyle/>
          <a:p>
            <a:r>
              <a:rPr lang="en-US" dirty="0"/>
              <a:t>POPS: dynamic recruitment and specimen tracking</a:t>
            </a:r>
          </a:p>
          <a:p>
            <a:r>
              <a:rPr lang="en-US" dirty="0" err="1" smtClean="0"/>
              <a:t>Oxycontin</a:t>
            </a:r>
            <a:r>
              <a:rPr lang="en-US" dirty="0"/>
              <a:t>:</a:t>
            </a:r>
            <a:r>
              <a:rPr lang="en-US" dirty="0" smtClean="0"/>
              <a:t>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data; </a:t>
            </a:r>
            <a:r>
              <a:rPr lang="en-US" dirty="0" smtClean="0"/>
              <a:t>systematized handling of Big Data </a:t>
            </a:r>
            <a:endParaRPr lang="en-US" dirty="0"/>
          </a:p>
          <a:p>
            <a:r>
              <a:rPr lang="en-US" dirty="0"/>
              <a:t>OSDH CQI: Dashboard summaries to facilitate PDSAs; empowerment of providers insight and creative and encourages data engagement</a:t>
            </a:r>
          </a:p>
          <a:p>
            <a:r>
              <a:rPr lang="en-US" dirty="0"/>
              <a:t>Immunization: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1097280" y="1845734"/>
            <a:ext cx="5465152" cy="4023360"/>
          </a:xfrm>
        </p:spPr>
        <p:txBody>
          <a:bodyPr>
            <a:normAutofit fontScale="700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56243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Uses a flexible biomedical concept system to define hierarchical items and ontologies</a:t>
            </a:r>
          </a:p>
          <a:p>
            <a:pPr marL="342900" indent="-342900">
              <a:buFont typeface="Arial" panose="020B0604020202020204" pitchFamily="34" charset="0"/>
              <a:buChar char="•"/>
            </a:pPr>
            <a:r>
              <a:rPr lang="en-US" dirty="0" smtClean="0">
                <a:solidFill>
                  <a:schemeClr val="tx1"/>
                </a:solidFill>
              </a:rPr>
              <a:t>Has a ‘drag and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Can produce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a:t>
            </a:r>
            <a:r>
              <a:rPr lang="en-US" dirty="0" smtClean="0"/>
              <a:t>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a:t>
            </a:r>
            <a:r>
              <a:rPr lang="en-US" dirty="0" smtClean="0"/>
              <a:t>investigations</a:t>
            </a:r>
            <a:br>
              <a:rPr lang="en-US" dirty="0" smtClean="0"/>
            </a:br>
            <a:r>
              <a:rPr lang="en-US" dirty="0" smtClean="0">
                <a:solidFill>
                  <a:schemeClr val="bg1">
                    <a:lumMod val="50000"/>
                  </a:schemeClr>
                </a:solidFill>
              </a:rPr>
              <a:t>(50% of projects; 30% of CDW staff time)</a:t>
            </a:r>
            <a:endParaRPr lang="en-US" dirty="0" smtClean="0">
              <a:solidFill>
                <a:schemeClr val="bg1">
                  <a:lumMod val="50000"/>
                </a:schemeClr>
              </a:solidFill>
            </a:endParaRPr>
          </a:p>
          <a:p>
            <a:endParaRPr lang="en-US" dirty="0" smtClean="0"/>
          </a:p>
          <a:p>
            <a:r>
              <a:rPr lang="en-US" dirty="0" smtClean="0"/>
              <a:t>Administrative outcomes for quality improvement </a:t>
            </a:r>
            <a:r>
              <a:rPr lang="en-US" dirty="0" smtClean="0"/>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preparatory to research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a:t>
            </a:r>
            <a:r>
              <a:rPr lang="en-US" sz="3200" b="1" i="1" dirty="0">
                <a:solidFill>
                  <a:srgbClr val="0070C0"/>
                </a:solidFill>
              </a:rPr>
              <a:t>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TotalTime>
  <Words>4025</Words>
  <Application>Microsoft Office PowerPoint</Application>
  <PresentationFormat>Widescreen</PresentationFormat>
  <Paragraphs>717</Paragraphs>
  <Slides>69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IRB and Privacy Review Guidance</vt:lpstr>
      <vt:lpstr>Clinical Trials &amp; Other Research Studies Supported by the CDW since 2017; page 1</vt:lpstr>
      <vt:lpstr>Clinical Trials &amp; Other Research Studies Supported by the CDW since 2017; page 2</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VDORA Study</vt:lpstr>
      <vt:lpstr>CDW Strategy: don’t overbuild</vt:lpstr>
      <vt:lpstr>VDORA: Vitamin D Supplementation in Children With Obesity-Related Asthma</vt:lpstr>
      <vt:lpstr>PowerPoint Presentation</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Beasley, William H.  (HSC)</cp:lastModifiedBy>
  <cp:revision>106</cp:revision>
  <dcterms:created xsi:type="dcterms:W3CDTF">2019-06-04T17:44:43Z</dcterms:created>
  <dcterms:modified xsi:type="dcterms:W3CDTF">2019-08-08T22:07:22Z</dcterms:modified>
</cp:coreProperties>
</file>